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66" r:id="rId4"/>
    <p:sldId id="259" r:id="rId5"/>
    <p:sldId id="258" r:id="rId6"/>
    <p:sldId id="261" r:id="rId7"/>
    <p:sldId id="262" r:id="rId8"/>
    <p:sldId id="263" r:id="rId9"/>
    <p:sldId id="265" r:id="rId10"/>
    <p:sldId id="269" r:id="rId11"/>
    <p:sldId id="260" r:id="rId12"/>
    <p:sldId id="267" r:id="rId13"/>
    <p:sldId id="268" r:id="rId14"/>
    <p:sldId id="270" r:id="rId15"/>
    <p:sldId id="271" r:id="rId16"/>
    <p:sldId id="272" r:id="rId17"/>
    <p:sldId id="273"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91829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8821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44437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2474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117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56981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5811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8536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6519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5578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9/3/2025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3554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9/3/2025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2080752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0E65D-328D-304E-0BF2-AD3FF01D50B7}"/>
              </a:ext>
            </a:extLst>
          </p:cNvPr>
          <p:cNvSpPr>
            <a:spLocks noGrp="1"/>
          </p:cNvSpPr>
          <p:nvPr>
            <p:ph type="ctrTitle"/>
          </p:nvPr>
        </p:nvSpPr>
        <p:spPr>
          <a:xfrm>
            <a:off x="4983900" y="1079500"/>
            <a:ext cx="6119131" cy="2138400"/>
          </a:xfrm>
        </p:spPr>
        <p:txBody>
          <a:bodyPr>
            <a:normAutofit/>
          </a:bodyPr>
          <a:lstStyle/>
          <a:p>
            <a:r>
              <a:rPr lang="en-US" dirty="0">
                <a:latin typeface="Times New Roman" panose="02020603050405020304" pitchFamily="18" charset="0"/>
                <a:cs typeface="Times New Roman" panose="02020603050405020304" pitchFamily="18" charset="0"/>
              </a:rPr>
              <a:t>Echoed Nights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By: Landon Armstrong</a:t>
            </a:r>
            <a:br>
              <a:rPr lang="en-US" dirty="0"/>
            </a:br>
            <a:endParaRPr lang="en-US" dirty="0"/>
          </a:p>
        </p:txBody>
      </p:sp>
      <p:sp>
        <p:nvSpPr>
          <p:cNvPr id="3" name="Subtitle 2">
            <a:extLst>
              <a:ext uri="{FF2B5EF4-FFF2-40B4-BE49-F238E27FC236}">
                <a16:creationId xmlns:a16="http://schemas.microsoft.com/office/drawing/2014/main" id="{85CDDC9A-C2CC-1205-2FBA-4091CFDD394D}"/>
              </a:ext>
            </a:extLst>
          </p:cNvPr>
          <p:cNvSpPr>
            <a:spLocks noGrp="1"/>
          </p:cNvSpPr>
          <p:nvPr>
            <p:ph type="subTitle" idx="1"/>
          </p:nvPr>
        </p:nvSpPr>
        <p:spPr>
          <a:xfrm>
            <a:off x="4980779" y="4113213"/>
            <a:ext cx="6125372" cy="1655762"/>
          </a:xfrm>
        </p:spPr>
        <p:txBody>
          <a:bodyPr>
            <a:normAutofit/>
          </a:bodyPr>
          <a:lstStyle/>
          <a:p>
            <a:r>
              <a:rPr lang="en-US" dirty="0"/>
              <a:t>Group – New Game Horror</a:t>
            </a:r>
          </a:p>
        </p:txBody>
      </p:sp>
      <p:pic>
        <p:nvPicPr>
          <p:cNvPr id="47" name="Picture 46" descr="Vector background of vibrant colors splashing">
            <a:extLst>
              <a:ext uri="{FF2B5EF4-FFF2-40B4-BE49-F238E27FC236}">
                <a16:creationId xmlns:a16="http://schemas.microsoft.com/office/drawing/2014/main" id="{807344F5-0402-37C3-6A2C-ACE8F2652E60}"/>
              </a:ext>
            </a:extLst>
          </p:cNvPr>
          <p:cNvPicPr>
            <a:picLocks noChangeAspect="1"/>
          </p:cNvPicPr>
          <p:nvPr/>
        </p:nvPicPr>
        <p:blipFill rotWithShape="1">
          <a:blip r:embed="rId2"/>
          <a:srcRect l="36458" r="25228" b="-1"/>
          <a:stretch/>
        </p:blipFill>
        <p:spPr>
          <a:xfrm>
            <a:off x="20" y="10"/>
            <a:ext cx="3863955" cy="6857989"/>
          </a:xfrm>
          <a:prstGeom prst="rect">
            <a:avLst/>
          </a:prstGeom>
        </p:spPr>
      </p:pic>
      <p:cxnSp>
        <p:nvCxnSpPr>
          <p:cNvPr id="48" name="Straight Connector 47">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9DB7-DD8E-3AC7-5C19-A350F745E5B8}"/>
              </a:ext>
            </a:extLst>
          </p:cNvPr>
          <p:cNvSpPr>
            <a:spLocks noGrp="1"/>
          </p:cNvSpPr>
          <p:nvPr>
            <p:ph type="title"/>
          </p:nvPr>
        </p:nvSpPr>
        <p:spPr/>
        <p:txBody>
          <a:bodyPr/>
          <a:lstStyle/>
          <a:p>
            <a:r>
              <a:rPr lang="en-US" dirty="0"/>
              <a:t>Side Notes</a:t>
            </a:r>
          </a:p>
        </p:txBody>
      </p:sp>
      <p:sp>
        <p:nvSpPr>
          <p:cNvPr id="3" name="Content Placeholder 2">
            <a:extLst>
              <a:ext uri="{FF2B5EF4-FFF2-40B4-BE49-F238E27FC236}">
                <a16:creationId xmlns:a16="http://schemas.microsoft.com/office/drawing/2014/main" id="{BB953DA1-44BC-CD06-5F40-33E10241E13F}"/>
              </a:ext>
            </a:extLst>
          </p:cNvPr>
          <p:cNvSpPr>
            <a:spLocks noGrp="1"/>
          </p:cNvSpPr>
          <p:nvPr>
            <p:ph idx="1"/>
          </p:nvPr>
        </p:nvSpPr>
        <p:spPr/>
        <p:txBody>
          <a:bodyPr/>
          <a:lstStyle/>
          <a:p>
            <a:r>
              <a:rPr lang="en-US" dirty="0"/>
              <a:t>ONNX (Open Neural Network Exchange) format. ONNX is an open format for representing deep learning models that enables interoperability between different deep learning frameworks, such as TensorFlow, </a:t>
            </a:r>
            <a:r>
              <a:rPr lang="en-US" dirty="0" err="1"/>
              <a:t>PyTorch</a:t>
            </a:r>
            <a:r>
              <a:rPr lang="en-US" dirty="0"/>
              <a:t>, and </a:t>
            </a:r>
            <a:r>
              <a:rPr lang="en-US" dirty="0" err="1"/>
              <a:t>MXNet</a:t>
            </a:r>
            <a:r>
              <a:rPr lang="en-US" dirty="0"/>
              <a:t>.</a:t>
            </a:r>
          </a:p>
          <a:p>
            <a:r>
              <a:rPr lang="en-US" dirty="0"/>
              <a:t>The ".</a:t>
            </a:r>
            <a:r>
              <a:rPr lang="en-US" dirty="0" err="1"/>
              <a:t>onnx</a:t>
            </a:r>
            <a:r>
              <a:rPr lang="en-US" dirty="0"/>
              <a:t>" extension indicates that the file contains a neural network model, including its architecture, parameters, and possibly other metadata.</a:t>
            </a:r>
          </a:p>
          <a:p>
            <a:r>
              <a:rPr lang="en-US" dirty="0" err="1"/>
              <a:t>configuration.yaml</a:t>
            </a:r>
            <a:r>
              <a:rPr lang="en-US" dirty="0"/>
              <a:t>" file is a common configuration file used in various software applications and systems, especially those based on YAML (YAML </a:t>
            </a:r>
            <a:r>
              <a:rPr lang="en-US" dirty="0" err="1"/>
              <a:t>Ain't</a:t>
            </a:r>
            <a:r>
              <a:rPr lang="en-US"/>
              <a:t> Markup Language), which is a human-readable data serialization format.</a:t>
            </a:r>
            <a:endParaRPr lang="en-US" dirty="0"/>
          </a:p>
        </p:txBody>
      </p:sp>
      <p:pic>
        <p:nvPicPr>
          <p:cNvPr id="5" name="Picture 4">
            <a:extLst>
              <a:ext uri="{FF2B5EF4-FFF2-40B4-BE49-F238E27FC236}">
                <a16:creationId xmlns:a16="http://schemas.microsoft.com/office/drawing/2014/main" id="{772AE8AD-6963-9832-B282-CD3FE21D9F0C}"/>
              </a:ext>
            </a:extLst>
          </p:cNvPr>
          <p:cNvPicPr>
            <a:picLocks noChangeAspect="1"/>
          </p:cNvPicPr>
          <p:nvPr/>
        </p:nvPicPr>
        <p:blipFill>
          <a:blip r:embed="rId2"/>
          <a:stretch>
            <a:fillRect/>
          </a:stretch>
        </p:blipFill>
        <p:spPr>
          <a:xfrm>
            <a:off x="4241029" y="5892800"/>
            <a:ext cx="7458075" cy="314325"/>
          </a:xfrm>
          <a:prstGeom prst="rect">
            <a:avLst/>
          </a:prstGeom>
        </p:spPr>
      </p:pic>
    </p:spTree>
    <p:extLst>
      <p:ext uri="{BB962C8B-B14F-4D97-AF65-F5344CB8AC3E}">
        <p14:creationId xmlns:p14="http://schemas.microsoft.com/office/powerpoint/2010/main" val="78519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10A1-F778-9675-6D51-703AFD77EB78}"/>
              </a:ext>
            </a:extLst>
          </p:cNvPr>
          <p:cNvSpPr>
            <a:spLocks noGrp="1"/>
          </p:cNvSpPr>
          <p:nvPr>
            <p:ph type="title"/>
          </p:nvPr>
        </p:nvSpPr>
        <p:spPr/>
        <p:txBody>
          <a:bodyPr/>
          <a:lstStyle/>
          <a:p>
            <a:r>
              <a:rPr lang="en-US" dirty="0"/>
              <a:t>Environment</a:t>
            </a:r>
          </a:p>
        </p:txBody>
      </p:sp>
      <p:pic>
        <p:nvPicPr>
          <p:cNvPr id="4" name="Content Placeholder 3">
            <a:extLst>
              <a:ext uri="{FF2B5EF4-FFF2-40B4-BE49-F238E27FC236}">
                <a16:creationId xmlns:a16="http://schemas.microsoft.com/office/drawing/2014/main" id="{63BC024A-4724-C14E-9C30-84B64D656536}"/>
              </a:ext>
            </a:extLst>
          </p:cNvPr>
          <p:cNvPicPr>
            <a:picLocks noGrp="1" noChangeAspect="1"/>
          </p:cNvPicPr>
          <p:nvPr>
            <p:ph idx="1"/>
          </p:nvPr>
        </p:nvPicPr>
        <p:blipFill>
          <a:blip r:embed="rId2"/>
          <a:stretch>
            <a:fillRect/>
          </a:stretch>
        </p:blipFill>
        <p:spPr>
          <a:xfrm>
            <a:off x="360944" y="1666875"/>
            <a:ext cx="5466418" cy="3551670"/>
          </a:xfrm>
          <a:prstGeom prst="rect">
            <a:avLst/>
          </a:prstGeom>
        </p:spPr>
      </p:pic>
      <p:pic>
        <p:nvPicPr>
          <p:cNvPr id="6" name="Picture 5">
            <a:extLst>
              <a:ext uri="{FF2B5EF4-FFF2-40B4-BE49-F238E27FC236}">
                <a16:creationId xmlns:a16="http://schemas.microsoft.com/office/drawing/2014/main" id="{E2C002BB-25F7-AAB0-B4DE-42F25BE7A504}"/>
              </a:ext>
            </a:extLst>
          </p:cNvPr>
          <p:cNvPicPr>
            <a:picLocks noChangeAspect="1"/>
          </p:cNvPicPr>
          <p:nvPr/>
        </p:nvPicPr>
        <p:blipFill>
          <a:blip r:embed="rId3"/>
          <a:stretch>
            <a:fillRect/>
          </a:stretch>
        </p:blipFill>
        <p:spPr>
          <a:xfrm>
            <a:off x="6096084" y="1322892"/>
            <a:ext cx="5734972" cy="4206153"/>
          </a:xfrm>
          <a:prstGeom prst="rect">
            <a:avLst/>
          </a:prstGeom>
        </p:spPr>
      </p:pic>
    </p:spTree>
    <p:extLst>
      <p:ext uri="{BB962C8B-B14F-4D97-AF65-F5344CB8AC3E}">
        <p14:creationId xmlns:p14="http://schemas.microsoft.com/office/powerpoint/2010/main" val="227414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9" name="Freeform: Shape 18">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1" name="Freeform: Shape 20">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Connector 21">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4" name="Rectangle 23">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736A901-618B-BD46-0A9D-20A6360FB390}"/>
              </a:ext>
            </a:extLst>
          </p:cNvPr>
          <p:cNvPicPr>
            <a:picLocks noChangeAspect="1"/>
          </p:cNvPicPr>
          <p:nvPr/>
        </p:nvPicPr>
        <p:blipFill rotWithShape="1">
          <a:blip r:embed="rId2"/>
          <a:srcRect r="4" b="32653"/>
          <a:stretch/>
        </p:blipFill>
        <p:spPr>
          <a:xfrm>
            <a:off x="475012" y="540033"/>
            <a:ext cx="2764515" cy="2394720"/>
          </a:xfrm>
          <a:prstGeom prst="rect">
            <a:avLst/>
          </a:prstGeom>
        </p:spPr>
      </p:pic>
      <p:pic>
        <p:nvPicPr>
          <p:cNvPr id="11" name="Picture 10">
            <a:extLst>
              <a:ext uri="{FF2B5EF4-FFF2-40B4-BE49-F238E27FC236}">
                <a16:creationId xmlns:a16="http://schemas.microsoft.com/office/drawing/2014/main" id="{5C6B530D-A07B-423E-EBB2-EF00A4E8DDAF}"/>
              </a:ext>
            </a:extLst>
          </p:cNvPr>
          <p:cNvPicPr>
            <a:picLocks noChangeAspect="1"/>
          </p:cNvPicPr>
          <p:nvPr/>
        </p:nvPicPr>
        <p:blipFill rotWithShape="1">
          <a:blip r:embed="rId3"/>
          <a:srcRect l="5144" r="2623" b="5"/>
          <a:stretch/>
        </p:blipFill>
        <p:spPr>
          <a:xfrm>
            <a:off x="3813552" y="540033"/>
            <a:ext cx="2552448" cy="2211020"/>
          </a:xfrm>
          <a:prstGeom prst="rect">
            <a:avLst/>
          </a:prstGeom>
        </p:spPr>
      </p:pic>
      <p:pic>
        <p:nvPicPr>
          <p:cNvPr id="9" name="Picture 8">
            <a:extLst>
              <a:ext uri="{FF2B5EF4-FFF2-40B4-BE49-F238E27FC236}">
                <a16:creationId xmlns:a16="http://schemas.microsoft.com/office/drawing/2014/main" id="{AF98E273-E826-393C-B48F-1E4573E5C3A9}"/>
              </a:ext>
            </a:extLst>
          </p:cNvPr>
          <p:cNvPicPr>
            <a:picLocks noChangeAspect="1"/>
          </p:cNvPicPr>
          <p:nvPr/>
        </p:nvPicPr>
        <p:blipFill rotWithShape="1">
          <a:blip r:embed="rId4"/>
          <a:srcRect r="1661" b="1"/>
          <a:stretch/>
        </p:blipFill>
        <p:spPr>
          <a:xfrm>
            <a:off x="237530" y="3599586"/>
            <a:ext cx="3138156" cy="2718381"/>
          </a:xfrm>
          <a:prstGeom prst="rect">
            <a:avLst/>
          </a:prstGeom>
        </p:spPr>
      </p:pic>
      <p:pic>
        <p:nvPicPr>
          <p:cNvPr id="5" name="Content Placeholder 4">
            <a:extLst>
              <a:ext uri="{FF2B5EF4-FFF2-40B4-BE49-F238E27FC236}">
                <a16:creationId xmlns:a16="http://schemas.microsoft.com/office/drawing/2014/main" id="{7910AF82-13B7-9CB1-0D73-B2F90DB4DB1C}"/>
              </a:ext>
            </a:extLst>
          </p:cNvPr>
          <p:cNvPicPr>
            <a:picLocks noGrp="1" noChangeAspect="1"/>
          </p:cNvPicPr>
          <p:nvPr>
            <p:ph idx="1"/>
          </p:nvPr>
        </p:nvPicPr>
        <p:blipFill rotWithShape="1">
          <a:blip r:embed="rId5"/>
          <a:srcRect b="7106"/>
          <a:stretch/>
        </p:blipFill>
        <p:spPr>
          <a:xfrm>
            <a:off x="3846944" y="3195855"/>
            <a:ext cx="3699487" cy="3204626"/>
          </a:xfrm>
          <a:prstGeom prst="rect">
            <a:avLst/>
          </a:prstGeom>
        </p:spPr>
      </p:pic>
      <p:cxnSp>
        <p:nvCxnSpPr>
          <p:cNvPr id="26" name="Straight Connector 25">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C7FFB70-14D0-AF21-70F7-161B4384E9FA}"/>
              </a:ext>
            </a:extLst>
          </p:cNvPr>
          <p:cNvPicPr>
            <a:picLocks noChangeAspect="1"/>
          </p:cNvPicPr>
          <p:nvPr/>
        </p:nvPicPr>
        <p:blipFill>
          <a:blip r:embed="rId6"/>
          <a:stretch>
            <a:fillRect/>
          </a:stretch>
        </p:blipFill>
        <p:spPr>
          <a:xfrm>
            <a:off x="7879404" y="3250065"/>
            <a:ext cx="3865361" cy="2783060"/>
          </a:xfrm>
          <a:prstGeom prst="rect">
            <a:avLst/>
          </a:prstGeom>
        </p:spPr>
      </p:pic>
      <p:pic>
        <p:nvPicPr>
          <p:cNvPr id="15" name="Picture 14">
            <a:extLst>
              <a:ext uri="{FF2B5EF4-FFF2-40B4-BE49-F238E27FC236}">
                <a16:creationId xmlns:a16="http://schemas.microsoft.com/office/drawing/2014/main" id="{B9D3CBD8-6D3E-6FC3-8638-9F40578165E3}"/>
              </a:ext>
            </a:extLst>
          </p:cNvPr>
          <p:cNvPicPr>
            <a:picLocks noChangeAspect="1"/>
          </p:cNvPicPr>
          <p:nvPr/>
        </p:nvPicPr>
        <p:blipFill>
          <a:blip r:embed="rId7"/>
          <a:stretch>
            <a:fillRect/>
          </a:stretch>
        </p:blipFill>
        <p:spPr>
          <a:xfrm>
            <a:off x="6488532" y="540606"/>
            <a:ext cx="5282272" cy="2210447"/>
          </a:xfrm>
          <a:prstGeom prst="rect">
            <a:avLst/>
          </a:prstGeom>
        </p:spPr>
      </p:pic>
    </p:spTree>
    <p:extLst>
      <p:ext uri="{BB962C8B-B14F-4D97-AF65-F5344CB8AC3E}">
        <p14:creationId xmlns:p14="http://schemas.microsoft.com/office/powerpoint/2010/main" val="420532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9072-BBD8-A41D-3157-290163538267}"/>
              </a:ext>
            </a:extLst>
          </p:cNvPr>
          <p:cNvSpPr>
            <a:spLocks noGrp="1"/>
          </p:cNvSpPr>
          <p:nvPr>
            <p:ph type="title"/>
          </p:nvPr>
        </p:nvSpPr>
        <p:spPr>
          <a:xfrm>
            <a:off x="959427" y="157559"/>
            <a:ext cx="10026650" cy="655637"/>
          </a:xfrm>
        </p:spPr>
        <p:txBody>
          <a:bodyPr/>
          <a:lstStyle/>
          <a:p>
            <a:pPr algn="ctr"/>
            <a:r>
              <a:rPr lang="en-US" dirty="0"/>
              <a:t>Training</a:t>
            </a:r>
          </a:p>
        </p:txBody>
      </p:sp>
      <p:pic>
        <p:nvPicPr>
          <p:cNvPr id="4" name="video1454404992">
            <a:hlinkClick r:id="" action="ppaction://media"/>
            <a:extLst>
              <a:ext uri="{FF2B5EF4-FFF2-40B4-BE49-F238E27FC236}">
                <a16:creationId xmlns:a16="http://schemas.microsoft.com/office/drawing/2014/main" id="{978BFA93-3E5B-37AF-E51F-C728002FCE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8432" y="485377"/>
            <a:ext cx="11108639" cy="6017780"/>
          </a:xfrm>
        </p:spPr>
      </p:pic>
    </p:spTree>
    <p:extLst>
      <p:ext uri="{BB962C8B-B14F-4D97-AF65-F5344CB8AC3E}">
        <p14:creationId xmlns:p14="http://schemas.microsoft.com/office/powerpoint/2010/main" val="252395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AA32-8C45-3541-3720-572C0FF9DFFB}"/>
              </a:ext>
            </a:extLst>
          </p:cNvPr>
          <p:cNvSpPr>
            <a:spLocks noGrp="1"/>
          </p:cNvSpPr>
          <p:nvPr>
            <p:ph type="title"/>
          </p:nvPr>
        </p:nvSpPr>
        <p:spPr>
          <a:xfrm>
            <a:off x="525318" y="112114"/>
            <a:ext cx="10026650" cy="655637"/>
          </a:xfrm>
        </p:spPr>
        <p:txBody>
          <a:bodyPr/>
          <a:lstStyle/>
          <a:p>
            <a:r>
              <a:rPr lang="en-US" dirty="0"/>
              <a:t>Scripts</a:t>
            </a:r>
          </a:p>
        </p:txBody>
      </p:sp>
      <p:pic>
        <p:nvPicPr>
          <p:cNvPr id="5" name="Content Placeholder 4">
            <a:extLst>
              <a:ext uri="{FF2B5EF4-FFF2-40B4-BE49-F238E27FC236}">
                <a16:creationId xmlns:a16="http://schemas.microsoft.com/office/drawing/2014/main" id="{E6C2F6CF-5E9A-AFD1-6EAE-C19D95448831}"/>
              </a:ext>
            </a:extLst>
          </p:cNvPr>
          <p:cNvPicPr>
            <a:picLocks noGrp="1" noChangeAspect="1"/>
          </p:cNvPicPr>
          <p:nvPr>
            <p:ph idx="1"/>
          </p:nvPr>
        </p:nvPicPr>
        <p:blipFill>
          <a:blip r:embed="rId2"/>
          <a:stretch>
            <a:fillRect/>
          </a:stretch>
        </p:blipFill>
        <p:spPr>
          <a:xfrm>
            <a:off x="-102136" y="825761"/>
            <a:ext cx="4138574" cy="5870196"/>
          </a:xfrm>
        </p:spPr>
      </p:pic>
      <p:pic>
        <p:nvPicPr>
          <p:cNvPr id="7" name="Picture 6">
            <a:extLst>
              <a:ext uri="{FF2B5EF4-FFF2-40B4-BE49-F238E27FC236}">
                <a16:creationId xmlns:a16="http://schemas.microsoft.com/office/drawing/2014/main" id="{EA65F066-F97F-5339-DF22-CFB69BD797F2}"/>
              </a:ext>
            </a:extLst>
          </p:cNvPr>
          <p:cNvPicPr>
            <a:picLocks noChangeAspect="1"/>
          </p:cNvPicPr>
          <p:nvPr/>
        </p:nvPicPr>
        <p:blipFill>
          <a:blip r:embed="rId3"/>
          <a:stretch>
            <a:fillRect/>
          </a:stretch>
        </p:blipFill>
        <p:spPr>
          <a:xfrm>
            <a:off x="3551527" y="877454"/>
            <a:ext cx="4883528" cy="5766810"/>
          </a:xfrm>
          <a:prstGeom prst="rect">
            <a:avLst/>
          </a:prstGeom>
        </p:spPr>
      </p:pic>
      <p:pic>
        <p:nvPicPr>
          <p:cNvPr id="9" name="Picture 8">
            <a:extLst>
              <a:ext uri="{FF2B5EF4-FFF2-40B4-BE49-F238E27FC236}">
                <a16:creationId xmlns:a16="http://schemas.microsoft.com/office/drawing/2014/main" id="{9080E4D8-814E-D0E4-5A78-19A4E9240F93}"/>
              </a:ext>
            </a:extLst>
          </p:cNvPr>
          <p:cNvPicPr>
            <a:picLocks noChangeAspect="1"/>
          </p:cNvPicPr>
          <p:nvPr/>
        </p:nvPicPr>
        <p:blipFill>
          <a:blip r:embed="rId4"/>
          <a:stretch>
            <a:fillRect/>
          </a:stretch>
        </p:blipFill>
        <p:spPr>
          <a:xfrm>
            <a:off x="8155564" y="877454"/>
            <a:ext cx="4581525" cy="5448300"/>
          </a:xfrm>
          <a:prstGeom prst="rect">
            <a:avLst/>
          </a:prstGeom>
        </p:spPr>
      </p:pic>
    </p:spTree>
    <p:extLst>
      <p:ext uri="{BB962C8B-B14F-4D97-AF65-F5344CB8AC3E}">
        <p14:creationId xmlns:p14="http://schemas.microsoft.com/office/powerpoint/2010/main" val="31347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6DFC69-DACA-1AD3-29CB-0EB9EF1E1B4E}"/>
              </a:ext>
            </a:extLst>
          </p:cNvPr>
          <p:cNvPicPr>
            <a:picLocks noGrp="1" noChangeAspect="1"/>
          </p:cNvPicPr>
          <p:nvPr>
            <p:ph idx="1"/>
          </p:nvPr>
        </p:nvPicPr>
        <p:blipFill>
          <a:blip r:embed="rId2"/>
          <a:stretch>
            <a:fillRect/>
          </a:stretch>
        </p:blipFill>
        <p:spPr>
          <a:xfrm>
            <a:off x="150420" y="245336"/>
            <a:ext cx="3618017" cy="6367328"/>
          </a:xfrm>
        </p:spPr>
      </p:pic>
      <p:pic>
        <p:nvPicPr>
          <p:cNvPr id="7" name="Picture 6">
            <a:extLst>
              <a:ext uri="{FF2B5EF4-FFF2-40B4-BE49-F238E27FC236}">
                <a16:creationId xmlns:a16="http://schemas.microsoft.com/office/drawing/2014/main" id="{CAC833B9-EDED-B01A-37D4-9F5CA81C949A}"/>
              </a:ext>
            </a:extLst>
          </p:cNvPr>
          <p:cNvPicPr>
            <a:picLocks noChangeAspect="1"/>
          </p:cNvPicPr>
          <p:nvPr/>
        </p:nvPicPr>
        <p:blipFill>
          <a:blip r:embed="rId3"/>
          <a:stretch>
            <a:fillRect/>
          </a:stretch>
        </p:blipFill>
        <p:spPr>
          <a:xfrm>
            <a:off x="4351626" y="245336"/>
            <a:ext cx="5909974" cy="6127786"/>
          </a:xfrm>
          <a:prstGeom prst="rect">
            <a:avLst/>
          </a:prstGeom>
        </p:spPr>
      </p:pic>
    </p:spTree>
    <p:extLst>
      <p:ext uri="{BB962C8B-B14F-4D97-AF65-F5344CB8AC3E}">
        <p14:creationId xmlns:p14="http://schemas.microsoft.com/office/powerpoint/2010/main" val="63966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1A4BE7-CE13-19F3-EBAA-82B0F79A7EFA}"/>
              </a:ext>
            </a:extLst>
          </p:cNvPr>
          <p:cNvPicPr>
            <a:picLocks noGrp="1" noChangeAspect="1"/>
          </p:cNvPicPr>
          <p:nvPr>
            <p:ph idx="1"/>
          </p:nvPr>
        </p:nvPicPr>
        <p:blipFill>
          <a:blip r:embed="rId2"/>
          <a:stretch>
            <a:fillRect/>
          </a:stretch>
        </p:blipFill>
        <p:spPr>
          <a:xfrm>
            <a:off x="276237" y="1666875"/>
            <a:ext cx="3104272" cy="4853288"/>
          </a:xfrm>
        </p:spPr>
      </p:pic>
      <p:pic>
        <p:nvPicPr>
          <p:cNvPr id="7" name="Picture 6">
            <a:extLst>
              <a:ext uri="{FF2B5EF4-FFF2-40B4-BE49-F238E27FC236}">
                <a16:creationId xmlns:a16="http://schemas.microsoft.com/office/drawing/2014/main" id="{5D78B39D-5F8E-2702-9BCC-D5D8229A89F9}"/>
              </a:ext>
            </a:extLst>
          </p:cNvPr>
          <p:cNvPicPr>
            <a:picLocks noChangeAspect="1"/>
          </p:cNvPicPr>
          <p:nvPr/>
        </p:nvPicPr>
        <p:blipFill>
          <a:blip r:embed="rId3"/>
          <a:stretch>
            <a:fillRect/>
          </a:stretch>
        </p:blipFill>
        <p:spPr>
          <a:xfrm>
            <a:off x="4085346" y="1877435"/>
            <a:ext cx="6130072" cy="4006807"/>
          </a:xfrm>
          <a:prstGeom prst="rect">
            <a:avLst/>
          </a:prstGeom>
        </p:spPr>
      </p:pic>
    </p:spTree>
    <p:extLst>
      <p:ext uri="{BB962C8B-B14F-4D97-AF65-F5344CB8AC3E}">
        <p14:creationId xmlns:p14="http://schemas.microsoft.com/office/powerpoint/2010/main" val="417091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4C02-DA8D-2F60-7C08-1692CD30B70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8A9D12-F7A6-06A3-93CB-8AAD0396AAC5}"/>
              </a:ext>
            </a:extLst>
          </p:cNvPr>
          <p:cNvPicPr>
            <a:picLocks noGrp="1" noChangeAspect="1"/>
          </p:cNvPicPr>
          <p:nvPr>
            <p:ph idx="1"/>
          </p:nvPr>
        </p:nvPicPr>
        <p:blipFill>
          <a:blip r:embed="rId2"/>
          <a:stretch>
            <a:fillRect/>
          </a:stretch>
        </p:blipFill>
        <p:spPr>
          <a:xfrm>
            <a:off x="0" y="324121"/>
            <a:ext cx="5853556" cy="6047500"/>
          </a:xfrm>
        </p:spPr>
      </p:pic>
      <p:pic>
        <p:nvPicPr>
          <p:cNvPr id="7" name="Picture 6">
            <a:extLst>
              <a:ext uri="{FF2B5EF4-FFF2-40B4-BE49-F238E27FC236}">
                <a16:creationId xmlns:a16="http://schemas.microsoft.com/office/drawing/2014/main" id="{FEF8D5F5-4909-4865-BB54-F411BBBABAAC}"/>
              </a:ext>
            </a:extLst>
          </p:cNvPr>
          <p:cNvPicPr>
            <a:picLocks noChangeAspect="1"/>
          </p:cNvPicPr>
          <p:nvPr/>
        </p:nvPicPr>
        <p:blipFill>
          <a:blip r:embed="rId3"/>
          <a:stretch>
            <a:fillRect/>
          </a:stretch>
        </p:blipFill>
        <p:spPr>
          <a:xfrm>
            <a:off x="5802930" y="456461"/>
            <a:ext cx="6558887" cy="6077418"/>
          </a:xfrm>
          <a:prstGeom prst="rect">
            <a:avLst/>
          </a:prstGeom>
        </p:spPr>
      </p:pic>
    </p:spTree>
    <p:extLst>
      <p:ext uri="{BB962C8B-B14F-4D97-AF65-F5344CB8AC3E}">
        <p14:creationId xmlns:p14="http://schemas.microsoft.com/office/powerpoint/2010/main" val="1161429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1415-CB39-9EFE-073E-048597BD0B2B}"/>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06F60F22-AF14-54FA-4302-35010C85EC47}"/>
              </a:ext>
            </a:extLst>
          </p:cNvPr>
          <p:cNvSpPr>
            <a:spLocks noGrp="1"/>
          </p:cNvSpPr>
          <p:nvPr>
            <p:ph idx="1"/>
          </p:nvPr>
        </p:nvSpPr>
        <p:spPr/>
        <p:txBody>
          <a:bodyPr/>
          <a:lstStyle/>
          <a:p>
            <a:r>
              <a:rPr lang="en-US" dirty="0"/>
              <a:t>Reinforcement learning needs to be tested further and possible receive insight</a:t>
            </a:r>
          </a:p>
          <a:p>
            <a:r>
              <a:rPr lang="en-US" dirty="0"/>
              <a:t>Animation </a:t>
            </a:r>
          </a:p>
          <a:p>
            <a:r>
              <a:rPr lang="en-US" dirty="0"/>
              <a:t>Additional levels/nights</a:t>
            </a:r>
          </a:p>
          <a:p>
            <a:r>
              <a:rPr lang="en-US" dirty="0"/>
              <a:t>Collisions/physics critique </a:t>
            </a:r>
          </a:p>
          <a:p>
            <a:r>
              <a:rPr lang="en-US" dirty="0"/>
              <a:t>Feedback on atmosphere – horror genre</a:t>
            </a:r>
          </a:p>
          <a:p>
            <a:r>
              <a:rPr lang="en-US" dirty="0"/>
              <a:t>Fine tune gameplay mechanics</a:t>
            </a:r>
          </a:p>
          <a:p>
            <a:r>
              <a:rPr lang="en-US" dirty="0"/>
              <a:t>Publish </a:t>
            </a:r>
          </a:p>
          <a:p>
            <a:endParaRPr lang="en-US" dirty="0"/>
          </a:p>
          <a:p>
            <a:endParaRPr lang="en-US" dirty="0"/>
          </a:p>
        </p:txBody>
      </p:sp>
    </p:spTree>
    <p:extLst>
      <p:ext uri="{BB962C8B-B14F-4D97-AF65-F5344CB8AC3E}">
        <p14:creationId xmlns:p14="http://schemas.microsoft.com/office/powerpoint/2010/main" val="350735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D12D-19C1-31BF-A6D1-50F3CD9D70FB}"/>
              </a:ext>
            </a:extLst>
          </p:cNvPr>
          <p:cNvSpPr>
            <a:spLocks noGrp="1"/>
          </p:cNvSpPr>
          <p:nvPr>
            <p:ph type="title"/>
          </p:nvPr>
        </p:nvSpPr>
        <p:spPr/>
        <p:txBody>
          <a:bodyPr/>
          <a:lstStyle/>
          <a:p>
            <a:pPr algn="ctr"/>
            <a:r>
              <a:rPr lang="en-US" dirty="0"/>
              <a:t>Goal of Echoed Nights</a:t>
            </a:r>
          </a:p>
        </p:txBody>
      </p:sp>
      <p:sp>
        <p:nvSpPr>
          <p:cNvPr id="3" name="Content Placeholder 2">
            <a:extLst>
              <a:ext uri="{FF2B5EF4-FFF2-40B4-BE49-F238E27FC236}">
                <a16:creationId xmlns:a16="http://schemas.microsoft.com/office/drawing/2014/main" id="{958B0B21-2D9A-30AC-DC6D-A054C2E8A569}"/>
              </a:ext>
            </a:extLst>
          </p:cNvPr>
          <p:cNvSpPr>
            <a:spLocks noGrp="1"/>
          </p:cNvSpPr>
          <p:nvPr>
            <p:ph idx="1"/>
          </p:nvPr>
        </p:nvSpPr>
        <p:spPr>
          <a:xfrm>
            <a:off x="1079499" y="1790700"/>
            <a:ext cx="10517989" cy="4610100"/>
          </a:xfrm>
        </p:spPr>
        <p:txBody>
          <a:bodyPr>
            <a:normAutofit/>
          </a:bodyPr>
          <a:lstStyle/>
          <a:p>
            <a:r>
              <a:rPr lang="en-US" b="1" dirty="0"/>
              <a:t>The purpose of this project is to develop a first-person POV horror game set in an environment filled with enemy AI monsters. X number of in-game nights, where the player must complete objectives, uncover the story, and evade attacks from monsters</a:t>
            </a:r>
          </a:p>
          <a:p>
            <a:endParaRPr lang="en-US" b="1" dirty="0"/>
          </a:p>
          <a:p>
            <a:r>
              <a:rPr lang="en-US" b="1" dirty="0"/>
              <a:t>These AI monsters will feature various mechanics such as roaming, chasing, triggering events, setting traps, and more. A unique aspect of the game is the adaptive nature of these monsters, learning from the player's decisions and patterns. This dynamic AI ensures that players cannot rely on repeating the same techniques to easily overcome each night's challenges, adding depth and tension to the gameplay.</a:t>
            </a:r>
          </a:p>
          <a:p>
            <a:endParaRPr lang="en-US" dirty="0"/>
          </a:p>
        </p:txBody>
      </p:sp>
    </p:spTree>
    <p:extLst>
      <p:ext uri="{BB962C8B-B14F-4D97-AF65-F5344CB8AC3E}">
        <p14:creationId xmlns:p14="http://schemas.microsoft.com/office/powerpoint/2010/main" val="241553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680D-DF76-EA29-A47E-BDAB841760C0}"/>
              </a:ext>
            </a:extLst>
          </p:cNvPr>
          <p:cNvSpPr>
            <a:spLocks noGrp="1"/>
          </p:cNvSpPr>
          <p:nvPr>
            <p:ph type="title"/>
          </p:nvPr>
        </p:nvSpPr>
        <p:spPr/>
        <p:txBody>
          <a:bodyPr/>
          <a:lstStyle/>
          <a:p>
            <a:pPr algn="ctr"/>
            <a:r>
              <a:rPr lang="en-US" dirty="0"/>
              <a:t>Why is this Being Built?</a:t>
            </a:r>
          </a:p>
        </p:txBody>
      </p:sp>
      <p:sp>
        <p:nvSpPr>
          <p:cNvPr id="3" name="Content Placeholder 2">
            <a:extLst>
              <a:ext uri="{FF2B5EF4-FFF2-40B4-BE49-F238E27FC236}">
                <a16:creationId xmlns:a16="http://schemas.microsoft.com/office/drawing/2014/main" id="{7E0FB713-F05F-6C09-1617-077676B667B9}"/>
              </a:ext>
            </a:extLst>
          </p:cNvPr>
          <p:cNvSpPr>
            <a:spLocks noGrp="1"/>
          </p:cNvSpPr>
          <p:nvPr>
            <p:ph idx="1"/>
          </p:nvPr>
        </p:nvSpPr>
        <p:spPr/>
        <p:txBody>
          <a:bodyPr/>
          <a:lstStyle/>
          <a:p>
            <a:r>
              <a:rPr lang="en-US" b="1" dirty="0"/>
              <a:t>Growth of A.I in todays world</a:t>
            </a:r>
          </a:p>
          <a:p>
            <a:r>
              <a:rPr lang="en-US" b="1" dirty="0"/>
              <a:t>A.I incorporation in Horror Genre is not as popular compared to other genres</a:t>
            </a:r>
          </a:p>
          <a:p>
            <a:r>
              <a:rPr lang="en-US" b="1" dirty="0"/>
              <a:t>Reinforcement learning is seen little to none in horror genre</a:t>
            </a:r>
          </a:p>
          <a:p>
            <a:r>
              <a:rPr lang="en-US" b="1" dirty="0"/>
              <a:t>Knowledge w/ Unity – Horror is a good basis</a:t>
            </a:r>
          </a:p>
          <a:p>
            <a:r>
              <a:rPr lang="en-US" b="1" dirty="0"/>
              <a:t>Something passionate about </a:t>
            </a:r>
          </a:p>
          <a:p>
            <a:endParaRPr lang="en-US" dirty="0"/>
          </a:p>
          <a:p>
            <a:endParaRPr lang="en-US" dirty="0"/>
          </a:p>
        </p:txBody>
      </p:sp>
    </p:spTree>
    <p:extLst>
      <p:ext uri="{BB962C8B-B14F-4D97-AF65-F5344CB8AC3E}">
        <p14:creationId xmlns:p14="http://schemas.microsoft.com/office/powerpoint/2010/main" val="1202612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13A2-35A5-CFC0-4BE6-A2DAF90BB2E6}"/>
              </a:ext>
            </a:extLst>
          </p:cNvPr>
          <p:cNvSpPr>
            <a:spLocks noGrp="1"/>
          </p:cNvSpPr>
          <p:nvPr>
            <p:ph type="title"/>
          </p:nvPr>
        </p:nvSpPr>
        <p:spPr/>
        <p:txBody>
          <a:bodyPr/>
          <a:lstStyle/>
          <a:p>
            <a:pPr algn="ctr"/>
            <a:r>
              <a:rPr lang="en-US" dirty="0"/>
              <a:t>What is Used</a:t>
            </a:r>
          </a:p>
        </p:txBody>
      </p:sp>
      <p:sp>
        <p:nvSpPr>
          <p:cNvPr id="3" name="Content Placeholder 2">
            <a:extLst>
              <a:ext uri="{FF2B5EF4-FFF2-40B4-BE49-F238E27FC236}">
                <a16:creationId xmlns:a16="http://schemas.microsoft.com/office/drawing/2014/main" id="{9ED78C00-1104-44A1-830A-290DA2F03E1F}"/>
              </a:ext>
            </a:extLst>
          </p:cNvPr>
          <p:cNvSpPr>
            <a:spLocks noGrp="1"/>
          </p:cNvSpPr>
          <p:nvPr>
            <p:ph idx="1"/>
          </p:nvPr>
        </p:nvSpPr>
        <p:spPr/>
        <p:txBody>
          <a:bodyPr/>
          <a:lstStyle/>
          <a:p>
            <a:r>
              <a:rPr lang="en-US" b="1" dirty="0"/>
              <a:t>Unity – Version 2022.3.18f1</a:t>
            </a:r>
          </a:p>
          <a:p>
            <a:r>
              <a:rPr lang="en-US" b="1" dirty="0"/>
              <a:t>Visual Studio 2022 – C#</a:t>
            </a:r>
          </a:p>
          <a:p>
            <a:r>
              <a:rPr lang="en-US" b="1" dirty="0" err="1"/>
              <a:t>PyTorch</a:t>
            </a:r>
            <a:r>
              <a:rPr lang="en-US" b="1" dirty="0"/>
              <a:t> is an open source library for performing computations using data flow graphs, the underlying representation of deep learning models. It facilitates training and inference on CPUs and GPUs in a desktop, server, or mobile device. </a:t>
            </a:r>
          </a:p>
          <a:p>
            <a:r>
              <a:rPr lang="en-US" b="1" dirty="0"/>
              <a:t>Unity Asset Store</a:t>
            </a:r>
          </a:p>
          <a:p>
            <a:r>
              <a:rPr lang="en-US" b="1" dirty="0"/>
              <a:t>Unity </a:t>
            </a:r>
            <a:r>
              <a:rPr lang="en-US" b="1" dirty="0" err="1"/>
              <a:t>Mlagents</a:t>
            </a:r>
            <a:endParaRPr lang="en-US" b="1" dirty="0"/>
          </a:p>
          <a:p>
            <a:r>
              <a:rPr lang="en-US" b="1" dirty="0"/>
              <a:t>TypeCase.ai – intro voice</a:t>
            </a:r>
          </a:p>
          <a:p>
            <a:endParaRPr lang="en-US" dirty="0"/>
          </a:p>
          <a:p>
            <a:endParaRPr lang="en-US" dirty="0"/>
          </a:p>
        </p:txBody>
      </p:sp>
      <p:pic>
        <p:nvPicPr>
          <p:cNvPr id="5" name="Picture 4">
            <a:extLst>
              <a:ext uri="{FF2B5EF4-FFF2-40B4-BE49-F238E27FC236}">
                <a16:creationId xmlns:a16="http://schemas.microsoft.com/office/drawing/2014/main" id="{1A87FEDF-97DF-AAF1-2F98-00142C6B62E4}"/>
              </a:ext>
            </a:extLst>
          </p:cNvPr>
          <p:cNvPicPr>
            <a:picLocks noChangeAspect="1"/>
          </p:cNvPicPr>
          <p:nvPr/>
        </p:nvPicPr>
        <p:blipFill>
          <a:blip r:embed="rId2"/>
          <a:stretch>
            <a:fillRect/>
          </a:stretch>
        </p:blipFill>
        <p:spPr>
          <a:xfrm>
            <a:off x="5953765" y="4110274"/>
            <a:ext cx="6145871" cy="2629386"/>
          </a:xfrm>
          <a:prstGeom prst="rect">
            <a:avLst/>
          </a:prstGeom>
        </p:spPr>
      </p:pic>
    </p:spTree>
    <p:extLst>
      <p:ext uri="{BB962C8B-B14F-4D97-AF65-F5344CB8AC3E}">
        <p14:creationId xmlns:p14="http://schemas.microsoft.com/office/powerpoint/2010/main" val="360196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F164-89D1-8237-9FB7-28FA62E7D383}"/>
              </a:ext>
            </a:extLst>
          </p:cNvPr>
          <p:cNvSpPr>
            <a:spLocks noGrp="1"/>
          </p:cNvSpPr>
          <p:nvPr>
            <p:ph type="title"/>
          </p:nvPr>
        </p:nvSpPr>
        <p:spPr/>
        <p:txBody>
          <a:bodyPr/>
          <a:lstStyle/>
          <a:p>
            <a:pPr algn="ctr"/>
            <a:r>
              <a:rPr lang="en-US" dirty="0"/>
              <a:t>How the Goal is Achieved - AMEP</a:t>
            </a:r>
          </a:p>
        </p:txBody>
      </p:sp>
      <p:sp>
        <p:nvSpPr>
          <p:cNvPr id="3" name="Content Placeholder 2">
            <a:extLst>
              <a:ext uri="{FF2B5EF4-FFF2-40B4-BE49-F238E27FC236}">
                <a16:creationId xmlns:a16="http://schemas.microsoft.com/office/drawing/2014/main" id="{0E1600A4-3641-F1B7-3CB7-05BC3EA101A5}"/>
              </a:ext>
            </a:extLst>
          </p:cNvPr>
          <p:cNvSpPr>
            <a:spLocks noGrp="1"/>
          </p:cNvSpPr>
          <p:nvPr>
            <p:ph idx="1"/>
          </p:nvPr>
        </p:nvSpPr>
        <p:spPr/>
        <p:txBody>
          <a:bodyPr>
            <a:normAutofit/>
          </a:bodyPr>
          <a:lstStyle/>
          <a:p>
            <a:r>
              <a:rPr lang="en-US" b="1" dirty="0"/>
              <a:t>A – Adaptative AI Implementation: applying reinforcement learning in Unity</a:t>
            </a:r>
          </a:p>
          <a:p>
            <a:r>
              <a:rPr lang="en-US" b="1" dirty="0"/>
              <a:t>M – Multiple monsters: variety of monsters and behaviors to make each night a new and tougher experience. Monsters consists of reinforcement learning agents and </a:t>
            </a:r>
            <a:r>
              <a:rPr lang="en-US" b="1" dirty="0" err="1"/>
              <a:t>NavMeshAgent</a:t>
            </a:r>
            <a:endParaRPr lang="en-US" b="1" dirty="0"/>
          </a:p>
          <a:p>
            <a:r>
              <a:rPr lang="en-US" b="1" dirty="0"/>
              <a:t>E – Extended Night Cycle: Several in-game nights in the same environment</a:t>
            </a:r>
          </a:p>
          <a:p>
            <a:r>
              <a:rPr lang="en-US" b="1" dirty="0"/>
              <a:t>P – Player-drive gameplay: Through reinforcement learning and adaptative behaviors, encourages player to shape their own experience. The adaptive AI system ensures that no two playthroughs are exactly alike, offering a high degree of replayability and unpredictability</a:t>
            </a:r>
          </a:p>
        </p:txBody>
      </p:sp>
    </p:spTree>
    <p:extLst>
      <p:ext uri="{BB962C8B-B14F-4D97-AF65-F5344CB8AC3E}">
        <p14:creationId xmlns:p14="http://schemas.microsoft.com/office/powerpoint/2010/main" val="324853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4EDB-DC1C-54EC-CDE8-0F29B19DF24F}"/>
              </a:ext>
            </a:extLst>
          </p:cNvPr>
          <p:cNvSpPr>
            <a:spLocks noGrp="1"/>
          </p:cNvSpPr>
          <p:nvPr>
            <p:ph type="title"/>
          </p:nvPr>
        </p:nvSpPr>
        <p:spPr>
          <a:xfrm>
            <a:off x="1414478" y="649099"/>
            <a:ext cx="10026650" cy="655637"/>
          </a:xfrm>
        </p:spPr>
        <p:txBody>
          <a:bodyPr/>
          <a:lstStyle/>
          <a:p>
            <a:r>
              <a:rPr lang="en-US" dirty="0"/>
              <a:t>Original Schedule</a:t>
            </a:r>
          </a:p>
        </p:txBody>
      </p:sp>
      <p:sp>
        <p:nvSpPr>
          <p:cNvPr id="3" name="Content Placeholder 2">
            <a:extLst>
              <a:ext uri="{FF2B5EF4-FFF2-40B4-BE49-F238E27FC236}">
                <a16:creationId xmlns:a16="http://schemas.microsoft.com/office/drawing/2014/main" id="{49204819-7E85-50B0-D9D3-841EB5A342C4}"/>
              </a:ext>
            </a:extLst>
          </p:cNvPr>
          <p:cNvSpPr>
            <a:spLocks noGrp="1"/>
          </p:cNvSpPr>
          <p:nvPr>
            <p:ph idx="1"/>
          </p:nvPr>
        </p:nvSpPr>
        <p:spPr>
          <a:xfrm>
            <a:off x="190124" y="1548144"/>
            <a:ext cx="11470739" cy="4961299"/>
          </a:xfrm>
        </p:spPr>
        <p:txBody>
          <a:bodyPr>
            <a:normAutofit fontScale="85000" lnSpcReduction="10000"/>
          </a:bodyPr>
          <a:lstStyle/>
          <a:p>
            <a:r>
              <a:rPr lang="en-US" b="1" dirty="0"/>
              <a:t>Phase 1: Planning (January 20th - February 10th)</a:t>
            </a:r>
          </a:p>
          <a:p>
            <a:r>
              <a:rPr lang="en-US" b="1" dirty="0"/>
              <a:t>Conceptualization and Design</a:t>
            </a:r>
          </a:p>
          <a:p>
            <a:r>
              <a:rPr lang="en-US" b="1" dirty="0"/>
              <a:t>Pre-production</a:t>
            </a:r>
          </a:p>
          <a:p>
            <a:r>
              <a:rPr lang="en-US" b="1" dirty="0"/>
              <a:t>Phase 2: Development (February 11th - March 20th)</a:t>
            </a:r>
          </a:p>
          <a:p>
            <a:r>
              <a:rPr lang="en-US" b="1" dirty="0"/>
              <a:t>Core Mechanics and Prototyping</a:t>
            </a:r>
          </a:p>
          <a:p>
            <a:r>
              <a:rPr lang="en-US" b="1" dirty="0"/>
              <a:t>Environment and Level Design</a:t>
            </a:r>
          </a:p>
          <a:p>
            <a:r>
              <a:rPr lang="en-US" b="1" dirty="0"/>
              <a:t>AI Development</a:t>
            </a:r>
          </a:p>
          <a:p>
            <a:r>
              <a:rPr lang="en-US" b="1" dirty="0"/>
              <a:t>Phase 3: Testing (March 21st - April 10th)</a:t>
            </a:r>
          </a:p>
          <a:p>
            <a:r>
              <a:rPr lang="en-US" b="1" dirty="0"/>
              <a:t>Gameplay Testing</a:t>
            </a:r>
          </a:p>
          <a:p>
            <a:r>
              <a:rPr lang="en-US" b="1" dirty="0"/>
              <a:t>AI Testing</a:t>
            </a:r>
          </a:p>
          <a:p>
            <a:r>
              <a:rPr lang="en-US" b="1" dirty="0"/>
              <a:t>Phase 4: Polishing (April 11th - April 24th)</a:t>
            </a:r>
          </a:p>
          <a:p>
            <a:r>
              <a:rPr lang="en-US" b="1" dirty="0"/>
              <a:t>Optimization</a:t>
            </a:r>
          </a:p>
        </p:txBody>
      </p:sp>
    </p:spTree>
    <p:extLst>
      <p:ext uri="{BB962C8B-B14F-4D97-AF65-F5344CB8AC3E}">
        <p14:creationId xmlns:p14="http://schemas.microsoft.com/office/powerpoint/2010/main" val="204433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66F3-A941-28AF-A616-621C9AC5E53E}"/>
              </a:ext>
            </a:extLst>
          </p:cNvPr>
          <p:cNvSpPr>
            <a:spLocks noGrp="1"/>
          </p:cNvSpPr>
          <p:nvPr>
            <p:ph type="title"/>
          </p:nvPr>
        </p:nvSpPr>
        <p:spPr/>
        <p:txBody>
          <a:bodyPr/>
          <a:lstStyle/>
          <a:p>
            <a:r>
              <a:rPr lang="en-US" dirty="0"/>
              <a:t>What Got Pushed Back?</a:t>
            </a:r>
          </a:p>
        </p:txBody>
      </p:sp>
      <p:sp>
        <p:nvSpPr>
          <p:cNvPr id="3" name="Content Placeholder 2">
            <a:extLst>
              <a:ext uri="{FF2B5EF4-FFF2-40B4-BE49-F238E27FC236}">
                <a16:creationId xmlns:a16="http://schemas.microsoft.com/office/drawing/2014/main" id="{72ADEEB0-5871-311D-DC0E-62FFE7724B8A}"/>
              </a:ext>
            </a:extLst>
          </p:cNvPr>
          <p:cNvSpPr>
            <a:spLocks noGrp="1"/>
          </p:cNvSpPr>
          <p:nvPr>
            <p:ph idx="1"/>
          </p:nvPr>
        </p:nvSpPr>
        <p:spPr/>
        <p:txBody>
          <a:bodyPr/>
          <a:lstStyle/>
          <a:p>
            <a:r>
              <a:rPr lang="en-US" b="1" dirty="0"/>
              <a:t>Core Mechanics and Prototyping – further understanding of mechanics, collisions, and physics</a:t>
            </a:r>
          </a:p>
          <a:p>
            <a:r>
              <a:rPr lang="en-US" b="1" dirty="0"/>
              <a:t>AI Development – reinforcement learning unfortunately is incomplete</a:t>
            </a:r>
          </a:p>
          <a:p>
            <a:r>
              <a:rPr lang="en-US" b="1" dirty="0"/>
              <a:t>Gameplay Testing – AI Development pushed everything back</a:t>
            </a:r>
          </a:p>
          <a:p>
            <a:r>
              <a:rPr lang="en-US" b="1" dirty="0"/>
              <a:t>AI Testing - Untested</a:t>
            </a:r>
          </a:p>
          <a:p>
            <a:endParaRPr lang="en-US" dirty="0"/>
          </a:p>
          <a:p>
            <a:endParaRPr lang="en-US" dirty="0"/>
          </a:p>
        </p:txBody>
      </p:sp>
    </p:spTree>
    <p:extLst>
      <p:ext uri="{BB962C8B-B14F-4D97-AF65-F5344CB8AC3E}">
        <p14:creationId xmlns:p14="http://schemas.microsoft.com/office/powerpoint/2010/main" val="158435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AFD7-111A-C618-72ED-7A0FDDD622FB}"/>
              </a:ext>
            </a:extLst>
          </p:cNvPr>
          <p:cNvSpPr>
            <a:spLocks noGrp="1"/>
          </p:cNvSpPr>
          <p:nvPr>
            <p:ph type="title"/>
          </p:nvPr>
        </p:nvSpPr>
        <p:spPr/>
        <p:txBody>
          <a:bodyPr/>
          <a:lstStyle/>
          <a:p>
            <a:r>
              <a:rPr lang="en-US" dirty="0"/>
              <a:t>Obstacles</a:t>
            </a:r>
          </a:p>
        </p:txBody>
      </p:sp>
      <p:sp>
        <p:nvSpPr>
          <p:cNvPr id="3" name="Content Placeholder 2">
            <a:extLst>
              <a:ext uri="{FF2B5EF4-FFF2-40B4-BE49-F238E27FC236}">
                <a16:creationId xmlns:a16="http://schemas.microsoft.com/office/drawing/2014/main" id="{74E9E4BB-4C64-D2B7-8ED6-48C96C3FEB6D}"/>
              </a:ext>
            </a:extLst>
          </p:cNvPr>
          <p:cNvSpPr>
            <a:spLocks noGrp="1"/>
          </p:cNvSpPr>
          <p:nvPr>
            <p:ph idx="1"/>
          </p:nvPr>
        </p:nvSpPr>
        <p:spPr/>
        <p:txBody>
          <a:bodyPr/>
          <a:lstStyle/>
          <a:p>
            <a:r>
              <a:rPr lang="en-US" b="1" dirty="0"/>
              <a:t>Asset selection – Unity Asset store</a:t>
            </a:r>
          </a:p>
          <a:p>
            <a:r>
              <a:rPr lang="en-US" b="1" dirty="0"/>
              <a:t>Demonstration videos are outdated – commands, packages, etc. aren’t compatible</a:t>
            </a:r>
          </a:p>
          <a:p>
            <a:r>
              <a:rPr lang="en-US" b="1" dirty="0"/>
              <a:t>Relearning and new learning</a:t>
            </a:r>
          </a:p>
          <a:p>
            <a:r>
              <a:rPr lang="en-US" b="1" dirty="0"/>
              <a:t>Reinforcement learning training was the biggest issue – environment size &amp; reward system perfection</a:t>
            </a:r>
          </a:p>
          <a:p>
            <a:r>
              <a:rPr lang="en-US" b="1" dirty="0"/>
              <a:t>New experience</a:t>
            </a:r>
          </a:p>
          <a:p>
            <a:endParaRPr lang="en-US" dirty="0"/>
          </a:p>
        </p:txBody>
      </p:sp>
    </p:spTree>
    <p:extLst>
      <p:ext uri="{BB962C8B-B14F-4D97-AF65-F5344CB8AC3E}">
        <p14:creationId xmlns:p14="http://schemas.microsoft.com/office/powerpoint/2010/main" val="44937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4DD5-CFBF-5EF7-DF79-CA01139CAE8F}"/>
              </a:ext>
            </a:extLst>
          </p:cNvPr>
          <p:cNvSpPr>
            <a:spLocks noGrp="1"/>
          </p:cNvSpPr>
          <p:nvPr>
            <p:ph type="title"/>
          </p:nvPr>
        </p:nvSpPr>
        <p:spPr/>
        <p:txBody>
          <a:bodyPr/>
          <a:lstStyle/>
          <a:p>
            <a:r>
              <a:rPr lang="en-US" dirty="0"/>
              <a:t>Similarities</a:t>
            </a:r>
          </a:p>
        </p:txBody>
      </p:sp>
      <p:sp>
        <p:nvSpPr>
          <p:cNvPr id="3" name="Content Placeholder 2">
            <a:extLst>
              <a:ext uri="{FF2B5EF4-FFF2-40B4-BE49-F238E27FC236}">
                <a16:creationId xmlns:a16="http://schemas.microsoft.com/office/drawing/2014/main" id="{091F1088-89B4-44C5-1320-CBDDC4226DEA}"/>
              </a:ext>
            </a:extLst>
          </p:cNvPr>
          <p:cNvSpPr>
            <a:spLocks noGrp="1"/>
          </p:cNvSpPr>
          <p:nvPr>
            <p:ph idx="1"/>
          </p:nvPr>
        </p:nvSpPr>
        <p:spPr>
          <a:xfrm>
            <a:off x="1079499" y="1790700"/>
            <a:ext cx="10210171" cy="4465245"/>
          </a:xfrm>
        </p:spPr>
        <p:txBody>
          <a:bodyPr>
            <a:normAutofit/>
          </a:bodyPr>
          <a:lstStyle/>
          <a:p>
            <a:r>
              <a:rPr lang="en-US" sz="2400" b="1" dirty="0"/>
              <a:t>Five Nights at </a:t>
            </a:r>
            <a:r>
              <a:rPr lang="en-US" sz="2400" b="1" dirty="0" err="1"/>
              <a:t>Freddys</a:t>
            </a:r>
            <a:r>
              <a:rPr lang="en-US" sz="2400" b="1" dirty="0"/>
              <a:t> – Extended Night Cycle, Multiple Monster</a:t>
            </a:r>
          </a:p>
          <a:p>
            <a:r>
              <a:rPr lang="en-US" sz="2400" b="1" dirty="0"/>
              <a:t>Alien Isolation (A.I) – Director A.I feeds info to Alien A.I – Behavior tree</a:t>
            </a:r>
          </a:p>
          <a:p>
            <a:r>
              <a:rPr lang="en-US" sz="2400" b="1" dirty="0"/>
              <a:t>F.E.A.R (A.I) – Behavior Tree</a:t>
            </a:r>
          </a:p>
          <a:p>
            <a:r>
              <a:rPr lang="en-US" sz="2400" b="1" dirty="0"/>
              <a:t>Little to none A.I horror games</a:t>
            </a:r>
          </a:p>
          <a:p>
            <a:r>
              <a:rPr lang="en-US" sz="2400" b="1" dirty="0"/>
              <a:t>KAGIDOKO is an experimental horror game. Collect all keys, open all doors, and get out of that house... While being stalked by a pre-trained Deep Learning Gameplay AI.</a:t>
            </a:r>
          </a:p>
          <a:p>
            <a:pPr marL="0" indent="0">
              <a:buNone/>
            </a:pPr>
            <a:endParaRPr lang="en-US" sz="2400" dirty="0"/>
          </a:p>
        </p:txBody>
      </p:sp>
    </p:spTree>
    <p:extLst>
      <p:ext uri="{BB962C8B-B14F-4D97-AF65-F5344CB8AC3E}">
        <p14:creationId xmlns:p14="http://schemas.microsoft.com/office/powerpoint/2010/main" val="107314311"/>
      </p:ext>
    </p:extLst>
  </p:cSld>
  <p:clrMapOvr>
    <a:masterClrMapping/>
  </p:clrMapOvr>
</p:sld>
</file>

<file path=ppt/theme/theme1.xml><?xml version="1.0" encoding="utf-8"?>
<a:theme xmlns:a="http://schemas.openxmlformats.org/drawingml/2006/main" name="Leaf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559</TotalTime>
  <Words>723</Words>
  <Application>Microsoft Office PowerPoint</Application>
  <PresentationFormat>Widescreen</PresentationFormat>
  <Paragraphs>69</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 Light</vt:lpstr>
      <vt:lpstr>Rockwell Nova Light</vt:lpstr>
      <vt:lpstr>Times New Roman</vt:lpstr>
      <vt:lpstr>Wingdings</vt:lpstr>
      <vt:lpstr>LeafVTI</vt:lpstr>
      <vt:lpstr>Echoed Nights By: Landon Armstrong </vt:lpstr>
      <vt:lpstr>Goal of Echoed Nights</vt:lpstr>
      <vt:lpstr>Why is this Being Built?</vt:lpstr>
      <vt:lpstr>What is Used</vt:lpstr>
      <vt:lpstr>How the Goal is Achieved - AMEP</vt:lpstr>
      <vt:lpstr>Original Schedule</vt:lpstr>
      <vt:lpstr>What Got Pushed Back?</vt:lpstr>
      <vt:lpstr>Obstacles</vt:lpstr>
      <vt:lpstr>Similarities</vt:lpstr>
      <vt:lpstr>Side Notes</vt:lpstr>
      <vt:lpstr>Environment</vt:lpstr>
      <vt:lpstr>PowerPoint Presentation</vt:lpstr>
      <vt:lpstr>Training</vt:lpstr>
      <vt:lpstr>Scripts</vt:lpstr>
      <vt:lpstr>PowerPoint Presentation</vt:lpstr>
      <vt:lpstr>PowerPoint Presentation</vt:lpstr>
      <vt:lpstr>PowerPoint Presentation</vt:lpstr>
      <vt:lpstr>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Echoed Nights By: Landon Armstrong </dc:title>
  <dc:creator>Armstrong, Landon</dc:creator>
  <cp:lastModifiedBy>Armstrong, Landon</cp:lastModifiedBy>
  <cp:revision>5</cp:revision>
  <dcterms:created xsi:type="dcterms:W3CDTF">2024-05-01T12:37:17Z</dcterms:created>
  <dcterms:modified xsi:type="dcterms:W3CDTF">2025-09-04T00:09:48Z</dcterms:modified>
</cp:coreProperties>
</file>